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0" r:id="rId2"/>
    <p:sldId id="271" r:id="rId3"/>
    <p:sldId id="263" r:id="rId4"/>
    <p:sldId id="280" r:id="rId5"/>
    <p:sldId id="281" r:id="rId6"/>
    <p:sldId id="282" r:id="rId7"/>
    <p:sldId id="283" r:id="rId8"/>
    <p:sldId id="268" r:id="rId9"/>
    <p:sldId id="284" r:id="rId10"/>
    <p:sldId id="293" r:id="rId11"/>
    <p:sldId id="286" r:id="rId12"/>
    <p:sldId id="287" r:id="rId13"/>
    <p:sldId id="289" r:id="rId14"/>
    <p:sldId id="294" r:id="rId15"/>
    <p:sldId id="290" r:id="rId16"/>
    <p:sldId id="291" r:id="rId17"/>
    <p:sldId id="266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69" r:id="rId26"/>
    <p:sldId id="259" r:id="rId27"/>
    <p:sldId id="260" r:id="rId28"/>
    <p:sldId id="261" r:id="rId29"/>
    <p:sldId id="26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E76C3"/>
    <a:srgbClr val="6879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20"/>
    <p:restoredTop sz="96291"/>
  </p:normalViewPr>
  <p:slideViewPr>
    <p:cSldViewPr snapToGrid="0" snapToObjects="1">
      <p:cViewPr varScale="1">
        <p:scale>
          <a:sx n="99" d="100"/>
          <a:sy n="99" d="100"/>
        </p:scale>
        <p:origin x="2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DF813-4A23-E945-A461-50B1B30B4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9721D-4DEE-4341-BDD6-B181DDB1A3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88915-6FF8-FE42-8B9C-7016BCA17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59566-F549-7D43-96C2-6FD82CA63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21AB9-40E4-6B49-905C-8340E7BEA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9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53B42-C32A-554B-AF24-1E219B719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C729A-FF7F-2240-BC42-E177796CC9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6FC04-0D49-794B-9983-CE4D8A7C5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DDA5F-2560-3B46-8434-75290310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6605F-7D77-2C44-A698-C6CDEF5A7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75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EBC884-A956-9B4D-914F-20E9EFB6E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75F4ED-E2C5-0440-8C80-1BEEFA266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2943B-533D-7D41-9B42-193027955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F3B86-66B9-0046-9C87-B353221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4C1F5-E502-BF41-98C1-A39858450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644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63371-3F8F-024E-A75B-B06D0AEF8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1A99-41FC-3946-B877-55D1DC99DA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53ABE-019F-534A-96D8-695ADA532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8FA862-3BE0-F24D-B00D-684BE04D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94E8B-5737-A947-A03E-78008AE3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21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AA98-7FF4-9A45-9F59-CE472D94B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77614C-2028-EA4D-B930-D5CF92878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F86B3-7E4E-E84B-9FB0-45D6EEE7E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32103-36F5-7B47-A0E3-49CFC627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4D7D3-85DB-804B-89DA-5DE2AB19B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B1FE6-C490-9547-9FBE-469CAEF18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D9840-90A1-E245-A231-FC3B0ED56D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6E804-F3BA-1F43-A28B-10AF8666CA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03B1A-C3B2-2848-9B77-7A4E2BF0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1E33BD-7B3E-F144-BA12-6490F7DE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B25B8-1C87-3648-A259-80700CC4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9632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6EC74-B6A3-574E-8BDF-D830D1187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56174-0905-114A-990D-D77B0766E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6989AF-384E-1843-93B5-EA1EEF928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2820E-4F89-8146-9275-27137395B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FD1675-6D60-B442-913E-712B8253EB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7AF92F-CDD0-8242-8807-CA23D958D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8ECAA-9459-7049-BE00-EB059718D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E1CAA-7CB3-0846-B1EF-83D2FFC7F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34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D773D-29E2-2742-BC80-00FB753C3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61FE-E12F-2041-AA20-1248B9CD0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333C49-8F8C-7D48-A6F1-81412FD9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BDB915-9274-FF46-A39A-26AD924D3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6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BD4CE4-AC37-FB41-A7D0-D13772FD8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24FB3F-E002-604F-BEF4-D3530149E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1AA93-337C-CF47-9728-D382FB9D6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36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4FC3F-0107-3C41-B9C9-DAFA4622E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5B79A-6EF8-FD4D-8CEE-FC683A906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0D83B-E2D3-C049-9A57-ADEA6CECA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72EFC-B246-D84E-9E95-49D115DC9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A00A6A-E5A7-7048-8329-1A6164290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72C8DA-D469-A44F-8AFC-D5F63C193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3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6C89-64FA-1B4F-97A1-EC7A6D5AD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12A7FB8-AA39-264C-8659-E90EFCF373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B21D9-FB4E-C74E-B946-28EF59602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80D5A-BF95-594A-83B3-A057D3BF1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47780-594E-B04B-8C00-A46AEEB96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2CA445-C8FE-6A44-BF3A-71FDD7A8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483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E17454-402C-6C43-8DFB-7B1FCDBFA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7CE6F0-E391-FC42-941C-732188D04F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3AA5A5-7CF5-8346-AF83-E7D270F13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1AA50-7632-9142-AA05-00B296F06E64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8BCE8-766A-4344-B1CB-2D180AA74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BD569-F6BC-CB44-9CF3-096606F28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0563B4-963D-D44A-B24B-8AF8DCBA34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42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hyperlink" Target="mailto:git@github.com:mbb0303/groupwork.git" TargetMode="Externa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7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46.png"/><Relationship Id="rId9" Type="http://schemas.openxmlformats.org/officeDocument/2006/relationships/image" Target="../media/image42.png"/><Relationship Id="rId1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FA3E42-DA6B-7941-BAB7-7B83258FD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" y="990364"/>
            <a:ext cx="3287950" cy="3287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8BF23F-09F3-1E43-BBBA-777101BE1817}"/>
              </a:ext>
            </a:extLst>
          </p:cNvPr>
          <p:cNvSpPr/>
          <p:nvPr/>
        </p:nvSpPr>
        <p:spPr>
          <a:xfrm>
            <a:off x="2121259" y="3625219"/>
            <a:ext cx="10051286" cy="5621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7046FA-85C3-6944-B11D-EADA7BC0A51D}"/>
              </a:ext>
            </a:extLst>
          </p:cNvPr>
          <p:cNvSpPr txBox="1"/>
          <p:nvPr/>
        </p:nvSpPr>
        <p:spPr>
          <a:xfrm>
            <a:off x="2827821" y="3676354"/>
            <a:ext cx="8638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Helvetica" pitchFamily="2" charset="0"/>
              </a:rPr>
              <a:t>Key for the Open Source Community</a:t>
            </a:r>
            <a:endParaRPr lang="en-US" sz="2800" b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A32C78-D2E3-CE4E-8392-511078CBA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017" y="1378541"/>
            <a:ext cx="5559898" cy="19872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1303BEA-22D4-144E-83E1-911387298E24}"/>
              </a:ext>
            </a:extLst>
          </p:cNvPr>
          <p:cNvSpPr txBox="1"/>
          <p:nvPr/>
        </p:nvSpPr>
        <p:spPr>
          <a:xfrm>
            <a:off x="9767298" y="4823345"/>
            <a:ext cx="2190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3</a:t>
            </a:r>
            <a:r>
              <a:rPr lang="en-US" sz="2800" baseline="30000" dirty="0"/>
              <a:t>rd</a:t>
            </a:r>
            <a:r>
              <a:rPr lang="en-US" sz="2800" dirty="0"/>
              <a:t> Group</a:t>
            </a:r>
          </a:p>
        </p:txBody>
      </p:sp>
    </p:spTree>
    <p:extLst>
      <p:ext uri="{BB962C8B-B14F-4D97-AF65-F5344CB8AC3E}">
        <p14:creationId xmlns:p14="http://schemas.microsoft.com/office/powerpoint/2010/main" val="3176123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44CF8C9-5C4F-4B3D-9340-FB57BAA39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15" y="3699562"/>
            <a:ext cx="6693911" cy="288210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14BDC-7CA6-3E49-A904-E85F5E6DB2FF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E78B9C4-2238-774B-BB6E-D868CE77AF69}"/>
              </a:ext>
            </a:extLst>
          </p:cNvPr>
          <p:cNvSpPr/>
          <p:nvPr/>
        </p:nvSpPr>
        <p:spPr>
          <a:xfrm>
            <a:off x="2769256" y="1937314"/>
            <a:ext cx="2275011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branch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5B8FB32-B4F0-294B-BE1F-6B261B3828A5}"/>
              </a:ext>
            </a:extLst>
          </p:cNvPr>
          <p:cNvSpPr/>
          <p:nvPr/>
        </p:nvSpPr>
        <p:spPr>
          <a:xfrm>
            <a:off x="2769256" y="2936779"/>
            <a:ext cx="257876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131D3B-8405-0A48-907A-1942F270C1EA}"/>
              </a:ext>
            </a:extLst>
          </p:cNvPr>
          <p:cNvSpPr txBox="1"/>
          <p:nvPr/>
        </p:nvSpPr>
        <p:spPr>
          <a:xfrm>
            <a:off x="6212048" y="950524"/>
            <a:ext cx="120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Branch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CCEABAF-33FE-F344-B0E7-21965466F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01" y="0"/>
            <a:ext cx="1695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892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7B66FB-A253-4E27-AE27-017D77C4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06" y="2260061"/>
            <a:ext cx="7603171" cy="341923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AEFC1A3-2183-8B42-B3E8-5A841C48F16B}"/>
              </a:ext>
            </a:extLst>
          </p:cNvPr>
          <p:cNvSpPr/>
          <p:nvPr/>
        </p:nvSpPr>
        <p:spPr>
          <a:xfrm>
            <a:off x="7971877" y="2499337"/>
            <a:ext cx="2969392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add </a:t>
            </a:r>
            <a:r>
              <a:rPr lang="en-US" altLang="zh-CN" kern="0" dirty="0" err="1">
                <a:latin typeface="Lucida Console" panose="020B0609040504020204" pitchFamily="49" charset="0"/>
                <a:cs typeface="Times New Roman" panose="02020603050405020304" pitchFamily="18" charset="0"/>
              </a:rPr>
              <a:t>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3F51E9C-8338-694C-95A2-6684EE1B43A4}"/>
              </a:ext>
            </a:extLst>
          </p:cNvPr>
          <p:cNvSpPr/>
          <p:nvPr/>
        </p:nvSpPr>
        <p:spPr>
          <a:xfrm>
            <a:off x="7754900" y="3806068"/>
            <a:ext cx="4220123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commit –m “Modifications”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32699C-6B08-3140-B8E0-965630FDBE66}"/>
              </a:ext>
            </a:extLst>
          </p:cNvPr>
          <p:cNvSpPr txBox="1"/>
          <p:nvPr/>
        </p:nvSpPr>
        <p:spPr>
          <a:xfrm>
            <a:off x="6005744" y="951547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Commit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10A8EF-1CD1-FB4B-BFE7-5CCC0838F364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36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E13295-1A8C-7F4E-9B6C-CFA4CDCF1A58}"/>
              </a:ext>
            </a:extLst>
          </p:cNvPr>
          <p:cNvGrpSpPr/>
          <p:nvPr/>
        </p:nvGrpSpPr>
        <p:grpSpPr>
          <a:xfrm>
            <a:off x="8092890" y="2916010"/>
            <a:ext cx="3794234" cy="3228036"/>
            <a:chOff x="3345793" y="2226628"/>
            <a:chExt cx="6502400" cy="481684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CA54873-55FC-A741-B593-12F54C82B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45793" y="3144568"/>
              <a:ext cx="6502400" cy="3898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AB921D-EE41-3A46-A713-AB47AF724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08642" y="2226628"/>
              <a:ext cx="4376702" cy="4376702"/>
            </a:xfrm>
            <a:prstGeom prst="rect">
              <a:avLst/>
            </a:prstGeom>
          </p:spPr>
        </p:pic>
      </p:grp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60C9336-714C-7E44-AD51-B69CA6171C88}"/>
              </a:ext>
            </a:extLst>
          </p:cNvPr>
          <p:cNvSpPr/>
          <p:nvPr/>
        </p:nvSpPr>
        <p:spPr>
          <a:xfrm>
            <a:off x="941139" y="2660252"/>
            <a:ext cx="83500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Times New Roman" panose="02020603050405020304" pitchFamily="18" charset="0"/>
              </a:rPr>
              <a:t>git remote add origin </a:t>
            </a:r>
            <a:r>
              <a:rPr lang="en-US" altLang="zh-CN" u="sng" kern="0" dirty="0">
                <a:solidFill>
                  <a:srgbClr val="0563C1"/>
                </a:solidFill>
                <a:latin typeface="Lucida Console" panose="020B0609040504020204" pitchFamily="49" charset="0"/>
                <a:cs typeface="Lucida Console" panose="020B0609040504020204" pitchFamily="49" charset="0"/>
                <a:hlinkClick r:id="rId5"/>
              </a:rPr>
              <a:t>git@github.com:mbb0303/groupwork.git</a:t>
            </a:r>
            <a:endParaRPr lang="en-US" altLang="zh-CN" u="sng" kern="0" dirty="0">
              <a:solidFill>
                <a:srgbClr val="0563C1"/>
              </a:solidFill>
              <a:latin typeface="Lucida Console" panose="020B0609040504020204" pitchFamily="49" charset="0"/>
              <a:cs typeface="Lucida Console" panose="020B0609040504020204" pitchFamily="49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9AEFF80-DA2B-3741-9FC5-58CCB457EEE6}"/>
              </a:ext>
            </a:extLst>
          </p:cNvPr>
          <p:cNvSpPr/>
          <p:nvPr/>
        </p:nvSpPr>
        <p:spPr>
          <a:xfrm>
            <a:off x="895174" y="1748544"/>
            <a:ext cx="4609006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checkout –b dev origin/dev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C1EFA8-CF65-2847-ABC3-7D8EA02C309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60A8FE-AC55-7340-BC75-A6097ADE9D5B}"/>
              </a:ext>
            </a:extLst>
          </p:cNvPr>
          <p:cNvSpPr txBox="1"/>
          <p:nvPr/>
        </p:nvSpPr>
        <p:spPr>
          <a:xfrm>
            <a:off x="5913081" y="951547"/>
            <a:ext cx="1322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Remote</a:t>
            </a:r>
          </a:p>
        </p:txBody>
      </p:sp>
      <p:pic>
        <p:nvPicPr>
          <p:cNvPr id="17" name="图片 1">
            <a:extLst>
              <a:ext uri="{FF2B5EF4-FFF2-40B4-BE49-F238E27FC236}">
                <a16:creationId xmlns:a16="http://schemas.microsoft.com/office/drawing/2014/main" id="{F159BB3C-1AF8-4641-9AF7-1E9648ED1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174" y="3389857"/>
            <a:ext cx="6340192" cy="29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94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B2C4DB-2F72-4464-9703-30BBFD51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6" y="2260061"/>
            <a:ext cx="7078350" cy="42633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A0A05C-6865-ED45-8B91-BF548C71E872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9932DB-3011-DD46-97F2-28C5750039AB}"/>
              </a:ext>
            </a:extLst>
          </p:cNvPr>
          <p:cNvSpPr/>
          <p:nvPr/>
        </p:nvSpPr>
        <p:spPr>
          <a:xfrm>
            <a:off x="2871121" y="1668360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status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A5C8B5-15AB-EC41-A7D5-F83B36441C0D}"/>
              </a:ext>
            </a:extLst>
          </p:cNvPr>
          <p:cNvSpPr txBox="1"/>
          <p:nvPr/>
        </p:nvSpPr>
        <p:spPr>
          <a:xfrm>
            <a:off x="5975131" y="951547"/>
            <a:ext cx="13641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Forget ?</a:t>
            </a:r>
          </a:p>
        </p:txBody>
      </p:sp>
    </p:spTree>
    <p:extLst>
      <p:ext uri="{BB962C8B-B14F-4D97-AF65-F5344CB8AC3E}">
        <p14:creationId xmlns:p14="http://schemas.microsoft.com/office/powerpoint/2010/main" val="768247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EB7425-38F9-434E-BD19-E8DBC53F497B}"/>
              </a:ext>
            </a:extLst>
          </p:cNvPr>
          <p:cNvSpPr txBox="1"/>
          <p:nvPr/>
        </p:nvSpPr>
        <p:spPr>
          <a:xfrm>
            <a:off x="1407954" y="489066"/>
            <a:ext cx="8815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altLang="zh-CN" sz="2400" dirty="0"/>
              <a:t> </a:t>
            </a:r>
          </a:p>
          <a:p>
            <a:endParaRPr lang="en-US" altLang="zh-CN" sz="2400" dirty="0">
              <a:latin typeface="Helvetica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C3E8A4-65FD-4393-879B-1F9AD79C9F92}"/>
              </a:ext>
            </a:extLst>
          </p:cNvPr>
          <p:cNvSpPr/>
          <p:nvPr/>
        </p:nvSpPr>
        <p:spPr>
          <a:xfrm>
            <a:off x="691046" y="1336731"/>
            <a:ext cx="10164523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9121761-6D4B-4551-93A8-78467BD73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20" y="5824430"/>
            <a:ext cx="7755784" cy="8665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8264B8-8F66-4925-A2B8-F02CFBA72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623"/>
          <a:stretch/>
        </p:blipFill>
        <p:spPr>
          <a:xfrm>
            <a:off x="5886648" y="1657491"/>
            <a:ext cx="4777732" cy="382726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B5785AD-9292-470F-85E3-49E31BFFE42B}"/>
              </a:ext>
            </a:extLst>
          </p:cNvPr>
          <p:cNvSpPr/>
          <p:nvPr/>
        </p:nvSpPr>
        <p:spPr>
          <a:xfrm>
            <a:off x="1527620" y="2372395"/>
            <a:ext cx="2936929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sz="2400" dirty="0"/>
              <a:t>diff preppt.pptx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66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AFF157-0CAE-42E9-85D8-27D2839E0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0061"/>
            <a:ext cx="9590690" cy="37781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C5C2EC9-F529-2E4C-A521-0D36707BF2C9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D004EC-CAFC-A74D-B035-92B603605E57}"/>
              </a:ext>
            </a:extLst>
          </p:cNvPr>
          <p:cNvSpPr txBox="1"/>
          <p:nvPr/>
        </p:nvSpPr>
        <p:spPr>
          <a:xfrm>
            <a:off x="5975131" y="951547"/>
            <a:ext cx="23733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Before pushing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B8C05A-07FD-8E47-9C50-1F4F93ADC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759" y="3252952"/>
            <a:ext cx="2785241" cy="2785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1029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F1B31A-D6C8-4AEA-80D8-E96250C121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9793" b="-2313"/>
          <a:stretch/>
        </p:blipFill>
        <p:spPr>
          <a:xfrm>
            <a:off x="983136" y="2339974"/>
            <a:ext cx="3625652" cy="1172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919C0B-3D52-4629-B67B-9F603D0F50ED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8" r="67676" b="-1573"/>
          <a:stretch/>
        </p:blipFill>
        <p:spPr bwMode="auto">
          <a:xfrm>
            <a:off x="983136" y="3872574"/>
            <a:ext cx="2790080" cy="16950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797230B-EE04-524B-99BB-FCA5EA67555C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2AB0F-1390-F545-976F-D9248D895EA2}"/>
              </a:ext>
            </a:extLst>
          </p:cNvPr>
          <p:cNvSpPr txBox="1"/>
          <p:nvPr/>
        </p:nvSpPr>
        <p:spPr>
          <a:xfrm>
            <a:off x="5975131" y="951547"/>
            <a:ext cx="136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Remedy</a:t>
            </a:r>
          </a:p>
        </p:txBody>
      </p:sp>
      <p:pic>
        <p:nvPicPr>
          <p:cNvPr id="13" name="图片 4">
            <a:extLst>
              <a:ext uri="{FF2B5EF4-FFF2-40B4-BE49-F238E27FC236}">
                <a16:creationId xmlns:a16="http://schemas.microsoft.com/office/drawing/2014/main" id="{51A0ED70-01D0-8845-B9C3-13F61943E8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249"/>
          <a:stretch/>
        </p:blipFill>
        <p:spPr>
          <a:xfrm>
            <a:off x="5975131" y="3872574"/>
            <a:ext cx="2841836" cy="1685787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F08D65F-6F96-F347-801C-F0743714E913}"/>
              </a:ext>
            </a:extLst>
          </p:cNvPr>
          <p:cNvSpPr/>
          <p:nvPr/>
        </p:nvSpPr>
        <p:spPr>
          <a:xfrm>
            <a:off x="5963407" y="2229068"/>
            <a:ext cx="1737667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reflog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48A0C13-7D2F-C149-8876-C395B9CF314A}"/>
              </a:ext>
            </a:extLst>
          </p:cNvPr>
          <p:cNvSpPr/>
          <p:nvPr/>
        </p:nvSpPr>
        <p:spPr>
          <a:xfrm>
            <a:off x="5963407" y="2974471"/>
            <a:ext cx="2853560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reset –hard no.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C29E7B-F37A-6047-A6E7-C543A06271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312" y="1077962"/>
            <a:ext cx="1790148" cy="179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26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252EF8-235D-D84E-9149-3BCD7507C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4" y="1494065"/>
            <a:ext cx="3171694" cy="34262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714277-35B1-5245-8102-632EE5F2E746}"/>
              </a:ext>
            </a:extLst>
          </p:cNvPr>
          <p:cNvSpPr txBox="1"/>
          <p:nvPr/>
        </p:nvSpPr>
        <p:spPr>
          <a:xfrm>
            <a:off x="5336656" y="2822483"/>
            <a:ext cx="29769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Useful Tips</a:t>
            </a:r>
          </a:p>
        </p:txBody>
      </p:sp>
    </p:spTree>
    <p:extLst>
      <p:ext uri="{BB962C8B-B14F-4D97-AF65-F5344CB8AC3E}">
        <p14:creationId xmlns:p14="http://schemas.microsoft.com/office/powerpoint/2010/main" val="6574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9EA9BF3-8C40-9842-A0C6-5FF1F002C808}"/>
              </a:ext>
            </a:extLst>
          </p:cNvPr>
          <p:cNvSpPr/>
          <p:nvPr/>
        </p:nvSpPr>
        <p:spPr>
          <a:xfrm>
            <a:off x="1639896" y="207034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add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9618A68-E8A0-0F46-9B74-69D3281C3AFA}"/>
              </a:ext>
            </a:extLst>
          </p:cNvPr>
          <p:cNvSpPr/>
          <p:nvPr/>
        </p:nvSpPr>
        <p:spPr>
          <a:xfrm>
            <a:off x="1639896" y="314601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commit –m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1ABAF8-0FC5-6F41-9316-40CED0DFD1D5}"/>
              </a:ext>
            </a:extLst>
          </p:cNvPr>
          <p:cNvSpPr/>
          <p:nvPr/>
        </p:nvSpPr>
        <p:spPr>
          <a:xfrm>
            <a:off x="1639896" y="424193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merge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D77651B-A6D0-9849-AFAE-53FBE7F3CD5F}"/>
              </a:ext>
            </a:extLst>
          </p:cNvPr>
          <p:cNvSpPr/>
          <p:nvPr/>
        </p:nvSpPr>
        <p:spPr>
          <a:xfrm>
            <a:off x="1639896" y="5337850"/>
            <a:ext cx="2242868" cy="707366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status</a:t>
            </a:r>
          </a:p>
        </p:txBody>
      </p:sp>
      <p:sp>
        <p:nvSpPr>
          <p:cNvPr id="3" name="Snip Diagonal Corner Rectangle 2">
            <a:extLst>
              <a:ext uri="{FF2B5EF4-FFF2-40B4-BE49-F238E27FC236}">
                <a16:creationId xmlns:a16="http://schemas.microsoft.com/office/drawing/2014/main" id="{9B0BF12B-A6DF-264C-8B78-186F9A348ADA}"/>
              </a:ext>
            </a:extLst>
          </p:cNvPr>
          <p:cNvSpPr/>
          <p:nvPr/>
        </p:nvSpPr>
        <p:spPr>
          <a:xfrm>
            <a:off x="7459746" y="207034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a</a:t>
            </a:r>
          </a:p>
        </p:txBody>
      </p:sp>
      <p:sp>
        <p:nvSpPr>
          <p:cNvPr id="13" name="Snip Diagonal Corner Rectangle 12">
            <a:extLst>
              <a:ext uri="{FF2B5EF4-FFF2-40B4-BE49-F238E27FC236}">
                <a16:creationId xmlns:a16="http://schemas.microsoft.com/office/drawing/2014/main" id="{6D6486FA-9A12-1944-AFE9-8410259FC84F}"/>
              </a:ext>
            </a:extLst>
          </p:cNvPr>
          <p:cNvSpPr/>
          <p:nvPr/>
        </p:nvSpPr>
        <p:spPr>
          <a:xfrm>
            <a:off x="7459746" y="314601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c</a:t>
            </a:r>
          </a:p>
        </p:txBody>
      </p:sp>
      <p:sp>
        <p:nvSpPr>
          <p:cNvPr id="14" name="Snip Diagonal Corner Rectangle 13">
            <a:extLst>
              <a:ext uri="{FF2B5EF4-FFF2-40B4-BE49-F238E27FC236}">
                <a16:creationId xmlns:a16="http://schemas.microsoft.com/office/drawing/2014/main" id="{864A2505-8FB4-1741-8FD1-DF61AAEDB4A8}"/>
              </a:ext>
            </a:extLst>
          </p:cNvPr>
          <p:cNvSpPr/>
          <p:nvPr/>
        </p:nvSpPr>
        <p:spPr>
          <a:xfrm>
            <a:off x="7459746" y="424193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m</a:t>
            </a:r>
          </a:p>
        </p:txBody>
      </p:sp>
      <p:sp>
        <p:nvSpPr>
          <p:cNvPr id="15" name="Snip Diagonal Corner Rectangle 14">
            <a:extLst>
              <a:ext uri="{FF2B5EF4-FFF2-40B4-BE49-F238E27FC236}">
                <a16:creationId xmlns:a16="http://schemas.microsoft.com/office/drawing/2014/main" id="{FB81E17D-3240-8042-B477-A989DEB5FDF4}"/>
              </a:ext>
            </a:extLst>
          </p:cNvPr>
          <p:cNvSpPr/>
          <p:nvPr/>
        </p:nvSpPr>
        <p:spPr>
          <a:xfrm>
            <a:off x="7459746" y="5337850"/>
            <a:ext cx="2375108" cy="707366"/>
          </a:xfrm>
          <a:prstGeom prst="snip2DiagRect">
            <a:avLst>
              <a:gd name="adj1" fmla="val 50000"/>
              <a:gd name="adj2" fmla="val 0"/>
            </a:avLst>
          </a:prstGeom>
          <a:solidFill>
            <a:srgbClr val="FF8B25"/>
          </a:solidFill>
          <a:ln>
            <a:noFill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git s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4622641-8009-A54E-B1BE-5C95D30B45BD}"/>
              </a:ext>
            </a:extLst>
          </p:cNvPr>
          <p:cNvSpPr/>
          <p:nvPr/>
        </p:nvSpPr>
        <p:spPr>
          <a:xfrm rot="5400000">
            <a:off x="5306957" y="175509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194F674D-5193-E64A-B679-48C19808C5D6}"/>
              </a:ext>
            </a:extLst>
          </p:cNvPr>
          <p:cNvSpPr/>
          <p:nvPr/>
        </p:nvSpPr>
        <p:spPr>
          <a:xfrm rot="5400000">
            <a:off x="5306956" y="280949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581FCE8-C963-034E-A4E2-F663F917DA40}"/>
              </a:ext>
            </a:extLst>
          </p:cNvPr>
          <p:cNvSpPr/>
          <p:nvPr/>
        </p:nvSpPr>
        <p:spPr>
          <a:xfrm rot="5400000">
            <a:off x="5306956" y="4918281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F8CBFCF-9463-464B-AD9D-A4F58C94A307}"/>
              </a:ext>
            </a:extLst>
          </p:cNvPr>
          <p:cNvSpPr/>
          <p:nvPr/>
        </p:nvSpPr>
        <p:spPr>
          <a:xfrm rot="5400000">
            <a:off x="5306956" y="3863885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</p:spTree>
    <p:extLst>
      <p:ext uri="{BB962C8B-B14F-4D97-AF65-F5344CB8AC3E}">
        <p14:creationId xmlns:p14="http://schemas.microsoft.com/office/powerpoint/2010/main" val="1662912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872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Config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0351BC-6B52-FB48-AAEE-4AA3B57A0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2432" y="1438180"/>
            <a:ext cx="7955745" cy="554363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7D5259F-CF4F-DD41-802A-ED72BAC38480}"/>
              </a:ext>
            </a:extLst>
          </p:cNvPr>
          <p:cNvSpPr/>
          <p:nvPr/>
        </p:nvSpPr>
        <p:spPr>
          <a:xfrm>
            <a:off x="760377" y="1899843"/>
            <a:ext cx="3475878" cy="82141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Helvetica" pitchFamily="2" charset="0"/>
              </a:rPr>
              <a:t>System root directory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3DCC905-F2BE-1B4A-AC4D-354805C05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377" y="4014707"/>
            <a:ext cx="1802330" cy="2045131"/>
          </a:xfrm>
          <a:prstGeom prst="rect">
            <a:avLst/>
          </a:prstGeom>
        </p:spPr>
      </p:pic>
      <p:sp>
        <p:nvSpPr>
          <p:cNvPr id="22" name="Freeform 21">
            <a:extLst>
              <a:ext uri="{FF2B5EF4-FFF2-40B4-BE49-F238E27FC236}">
                <a16:creationId xmlns:a16="http://schemas.microsoft.com/office/drawing/2014/main" id="{1A7DCCF2-46E9-EE44-A73E-D675F11D3DC0}"/>
              </a:ext>
            </a:extLst>
          </p:cNvPr>
          <p:cNvSpPr/>
          <p:nvPr/>
        </p:nvSpPr>
        <p:spPr>
          <a:xfrm rot="10800000">
            <a:off x="1985804" y="3000540"/>
            <a:ext cx="728598" cy="1316625"/>
          </a:xfrm>
          <a:custGeom>
            <a:avLst/>
            <a:gdLst>
              <a:gd name="connsiteX0" fmla="*/ 0 w 5413374"/>
              <a:gd name="connsiteY0" fmla="*/ 1894681 h 5413374"/>
              <a:gd name="connsiteX1" fmla="*/ 2706687 w 5413374"/>
              <a:gd name="connsiteY1" fmla="*/ 0 h 5413374"/>
              <a:gd name="connsiteX2" fmla="*/ 5413374 w 5413374"/>
              <a:gd name="connsiteY2" fmla="*/ 1894681 h 5413374"/>
              <a:gd name="connsiteX3" fmla="*/ 4060031 w 5413374"/>
              <a:gd name="connsiteY3" fmla="*/ 1894681 h 5413374"/>
              <a:gd name="connsiteX4" fmla="*/ 4060031 w 5413374"/>
              <a:gd name="connsiteY4" fmla="*/ 5413374 h 5413374"/>
              <a:gd name="connsiteX5" fmla="*/ 1353344 w 5413374"/>
              <a:gd name="connsiteY5" fmla="*/ 5413374 h 5413374"/>
              <a:gd name="connsiteX6" fmla="*/ 1353344 w 5413374"/>
              <a:gd name="connsiteY6" fmla="*/ 1894681 h 5413374"/>
              <a:gd name="connsiteX7" fmla="*/ 0 w 5413374"/>
              <a:gd name="connsiteY7" fmla="*/ 1894681 h 5413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13374" h="5413374">
                <a:moveTo>
                  <a:pt x="0" y="1894681"/>
                </a:moveTo>
                <a:lnTo>
                  <a:pt x="2706687" y="0"/>
                </a:lnTo>
                <a:lnTo>
                  <a:pt x="5413374" y="1894681"/>
                </a:lnTo>
                <a:lnTo>
                  <a:pt x="4060031" y="1894681"/>
                </a:lnTo>
                <a:lnTo>
                  <a:pt x="4060031" y="5413374"/>
                </a:lnTo>
                <a:lnTo>
                  <a:pt x="1353344" y="5413374"/>
                </a:lnTo>
                <a:lnTo>
                  <a:pt x="1353344" y="1894681"/>
                </a:lnTo>
                <a:lnTo>
                  <a:pt x="0" y="1894681"/>
                </a:lnTo>
                <a:close/>
              </a:path>
            </a:pathLst>
          </a:custGeom>
          <a:solidFill>
            <a:srgbClr val="00B0F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94288" tIns="1388284" rIns="1794287" bIns="440944" numCol="1" spcCol="1270" anchor="ctr" anchorCtr="0">
            <a:noAutofit/>
          </a:bodyPr>
          <a:lstStyle/>
          <a:p>
            <a:pPr marL="0" lvl="0" indent="0" algn="ctr" defTabSz="2755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6200" kern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62951D-E991-374C-A58C-CF029AEDDE6B}"/>
              </a:ext>
            </a:extLst>
          </p:cNvPr>
          <p:cNvSpPr txBox="1"/>
          <p:nvPr/>
        </p:nvSpPr>
        <p:spPr>
          <a:xfrm>
            <a:off x="2350102" y="4596452"/>
            <a:ext cx="1417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.</a:t>
            </a:r>
            <a:r>
              <a:rPr lang="en-US" sz="2400" dirty="0" err="1">
                <a:latin typeface="Helvetica" pitchFamily="2" charset="0"/>
              </a:rPr>
              <a:t>gitconfig</a:t>
            </a:r>
            <a:endParaRPr 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30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3D14112-833C-BC43-AD16-D1DB3DE9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7175"/>
            <a:ext cx="12192000" cy="3983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88F5F-57D4-D242-84CE-872CB288A2B7}"/>
              </a:ext>
            </a:extLst>
          </p:cNvPr>
          <p:cNvSpPr txBox="1"/>
          <p:nvPr/>
        </p:nvSpPr>
        <p:spPr>
          <a:xfrm>
            <a:off x="5597911" y="2212694"/>
            <a:ext cx="4684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Intro to Open Source Community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9546B-F748-714B-957C-907AC2A909E6}"/>
              </a:ext>
            </a:extLst>
          </p:cNvPr>
          <p:cNvSpPr txBox="1"/>
          <p:nvPr/>
        </p:nvSpPr>
        <p:spPr>
          <a:xfrm>
            <a:off x="5597912" y="3192019"/>
            <a:ext cx="3724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Basic Use of Git &amp; GitHub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CCB9D1-91D8-C442-AA6F-C5098BFBF1F8}"/>
              </a:ext>
            </a:extLst>
          </p:cNvPr>
          <p:cNvSpPr txBox="1"/>
          <p:nvPr/>
        </p:nvSpPr>
        <p:spPr>
          <a:xfrm>
            <a:off x="5597912" y="4123449"/>
            <a:ext cx="1708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2A5843-09B9-8C48-A814-878BF0C6165E}"/>
              </a:ext>
            </a:extLst>
          </p:cNvPr>
          <p:cNvSpPr txBox="1"/>
          <p:nvPr/>
        </p:nvSpPr>
        <p:spPr>
          <a:xfrm>
            <a:off x="5597911" y="5084859"/>
            <a:ext cx="1895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Check it out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F3DFC05-BA56-424C-811E-AC7EA264157C}"/>
              </a:ext>
            </a:extLst>
          </p:cNvPr>
          <p:cNvSpPr txBox="1"/>
          <p:nvPr/>
        </p:nvSpPr>
        <p:spPr>
          <a:xfrm>
            <a:off x="768460" y="615763"/>
            <a:ext cx="4829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altLang="zh-CN" sz="2400" dirty="0">
                <a:latin typeface="Helvetica" pitchFamily="2" charset="0"/>
              </a:rPr>
              <a:t>Contents</a:t>
            </a:r>
            <a:endParaRPr lang="zh-CN" altLang="en-US" sz="24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763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808004-DC22-A84F-9619-7ADB47302CDB}"/>
              </a:ext>
            </a:extLst>
          </p:cNvPr>
          <p:cNvSpPr txBox="1"/>
          <p:nvPr/>
        </p:nvSpPr>
        <p:spPr>
          <a:xfrm>
            <a:off x="449205" y="1669010"/>
            <a:ext cx="5902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we clone from the remote repository 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C22002-FE1B-8240-A98D-D37E993C67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467" b="70814"/>
          <a:stretch/>
        </p:blipFill>
        <p:spPr>
          <a:xfrm>
            <a:off x="209493" y="2350402"/>
            <a:ext cx="7361428" cy="1800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E565DF-8D52-DA43-AE2C-518861C8AC37}"/>
              </a:ext>
            </a:extLst>
          </p:cNvPr>
          <p:cNvSpPr txBox="1"/>
          <p:nvPr/>
        </p:nvSpPr>
        <p:spPr>
          <a:xfrm>
            <a:off x="1870388" y="5363003"/>
            <a:ext cx="1758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63.00 KiB/s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F3756683-1CED-4D46-A371-457EC5665FAB}"/>
              </a:ext>
            </a:extLst>
          </p:cNvPr>
          <p:cNvSpPr/>
          <p:nvPr/>
        </p:nvSpPr>
        <p:spPr>
          <a:xfrm rot="7979649">
            <a:off x="3321008" y="4528658"/>
            <a:ext cx="1584391" cy="471312"/>
          </a:xfrm>
          <a:prstGeom prst="rightArrow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336390B-7DFA-254E-8152-A4945767E3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828" y="2350402"/>
            <a:ext cx="6010130" cy="450759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C1F4A8-A069-CD4D-9725-21D93CB478A3}"/>
              </a:ext>
            </a:extLst>
          </p:cNvPr>
          <p:cNvSpPr txBox="1"/>
          <p:nvPr/>
        </p:nvSpPr>
        <p:spPr>
          <a:xfrm>
            <a:off x="6412427" y="2696792"/>
            <a:ext cx="27454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年轻人，</a:t>
            </a:r>
            <a:endParaRPr lang="en-US" altLang="zh-CN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钞能力考虑一下？</a:t>
            </a:r>
            <a:endParaRPr lang="en-US" sz="2800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8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1692F-53C1-CF4B-95BF-329720CA7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4" t="14436" r="35852" b="2684"/>
          <a:stretch/>
        </p:blipFill>
        <p:spPr>
          <a:xfrm>
            <a:off x="3629203" y="1206554"/>
            <a:ext cx="5009946" cy="5543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86120B3-92FE-2F47-8B6E-C2EE73037B86}"/>
              </a:ext>
            </a:extLst>
          </p:cNvPr>
          <p:cNvGrpSpPr/>
          <p:nvPr/>
        </p:nvGrpSpPr>
        <p:grpSpPr>
          <a:xfrm>
            <a:off x="441376" y="3176947"/>
            <a:ext cx="3187827" cy="2500707"/>
            <a:chOff x="555498" y="1899843"/>
            <a:chExt cx="3187827" cy="25007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070E1FE-1AD6-794A-84A5-BD631DD9A2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479" r="7874" b="63084"/>
            <a:stretch/>
          </p:blipFill>
          <p:spPr>
            <a:xfrm>
              <a:off x="555498" y="1899843"/>
              <a:ext cx="3187827" cy="2500707"/>
            </a:xfrm>
            <a:prstGeom prst="rect">
              <a:avLst/>
            </a:prstGeom>
          </p:spPr>
        </p:pic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78486A9D-B701-F346-978E-EAA3A3BCB51F}"/>
                </a:ext>
              </a:extLst>
            </p:cNvPr>
            <p:cNvSpPr/>
            <p:nvPr/>
          </p:nvSpPr>
          <p:spPr>
            <a:xfrm>
              <a:off x="1520089" y="3712089"/>
              <a:ext cx="1696965" cy="348991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F07F640F-D251-A14D-BA4E-C370E229D3CD}"/>
              </a:ext>
            </a:extLst>
          </p:cNvPr>
          <p:cNvSpPr/>
          <p:nvPr/>
        </p:nvSpPr>
        <p:spPr>
          <a:xfrm>
            <a:off x="3771901" y="6200771"/>
            <a:ext cx="969154" cy="563621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C8EE89-1001-0F4D-9B73-AD492306E1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215" r="20098" b="15263"/>
          <a:stretch/>
        </p:blipFill>
        <p:spPr>
          <a:xfrm>
            <a:off x="8431640" y="0"/>
            <a:ext cx="3760360" cy="31769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30B39A-FCFB-824E-8243-5827C50A42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513" r="11141" b="1248"/>
          <a:stretch/>
        </p:blipFill>
        <p:spPr>
          <a:xfrm>
            <a:off x="8431640" y="3305539"/>
            <a:ext cx="3788228" cy="34588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FC6F4D-5712-5D46-AFEA-8A6C91EC2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423" y="1567477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1296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167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</a:t>
            </a:r>
            <a:r>
              <a:rPr lang="en-US" sz="2400" dirty="0" err="1">
                <a:latin typeface="Helvetica" pitchFamily="2" charset="0"/>
              </a:rPr>
              <a:t>Gitee</a:t>
            </a:r>
            <a:endParaRPr lang="en-US" sz="2400" dirty="0">
              <a:latin typeface="Helvetica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7D2643-A000-484F-B9C9-743D161DE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1688561"/>
            <a:ext cx="5969028" cy="4978939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45F9A28-47BA-D041-BCAC-8BACA1390605}"/>
              </a:ext>
            </a:extLst>
          </p:cNvPr>
          <p:cNvSpPr/>
          <p:nvPr/>
        </p:nvSpPr>
        <p:spPr>
          <a:xfrm>
            <a:off x="7124700" y="2495550"/>
            <a:ext cx="3981450" cy="2076450"/>
          </a:xfrm>
          <a:prstGeom prst="roundRect">
            <a:avLst/>
          </a:prstGeom>
          <a:solidFill>
            <a:srgbClr val="FF8B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Helvetica" pitchFamily="2" charset="0"/>
              </a:rPr>
              <a:t>3.95 </a:t>
            </a:r>
            <a:r>
              <a:rPr lang="en-US" sz="4000" dirty="0" err="1">
                <a:latin typeface="Helvetica" pitchFamily="2" charset="0"/>
              </a:rPr>
              <a:t>MiB</a:t>
            </a:r>
            <a:r>
              <a:rPr lang="en-US" sz="4000" dirty="0">
                <a:latin typeface="Helvetica" pitchFamily="2" charset="0"/>
              </a:rPr>
              <a:t>/s</a:t>
            </a:r>
          </a:p>
        </p:txBody>
      </p:sp>
    </p:spTree>
    <p:extLst>
      <p:ext uri="{BB962C8B-B14F-4D97-AF65-F5344CB8AC3E}">
        <p14:creationId xmlns:p14="http://schemas.microsoft.com/office/powerpoint/2010/main" val="885433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1ABE0F-AC0E-384E-85C5-F91CDA052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260061"/>
            <a:ext cx="6290896" cy="39318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1DC656-E1F8-A443-B1BE-6C66728FC787}"/>
              </a:ext>
            </a:extLst>
          </p:cNvPr>
          <p:cNvSpPr txBox="1"/>
          <p:nvPr/>
        </p:nvSpPr>
        <p:spPr>
          <a:xfrm>
            <a:off x="941139" y="1715177"/>
            <a:ext cx="4477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jaywcjlove</a:t>
            </a:r>
            <a:r>
              <a:rPr lang="en-US" dirty="0"/>
              <a:t>/awesome-mac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A86556-E050-7142-A58C-D037C4748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7" y="2260061"/>
            <a:ext cx="6290896" cy="393181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E287F9-2E75-0245-A235-FBB1B97D545B}"/>
              </a:ext>
            </a:extLst>
          </p:cNvPr>
          <p:cNvSpPr/>
          <p:nvPr/>
        </p:nvSpPr>
        <p:spPr>
          <a:xfrm>
            <a:off x="5966930" y="1715177"/>
            <a:ext cx="4922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/Awesome-Windows/Awesome</a:t>
            </a:r>
          </a:p>
        </p:txBody>
      </p:sp>
    </p:spTree>
    <p:extLst>
      <p:ext uri="{BB962C8B-B14F-4D97-AF65-F5344CB8AC3E}">
        <p14:creationId xmlns:p14="http://schemas.microsoft.com/office/powerpoint/2010/main" val="3350981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147B3A-5BCF-DF4E-9C9D-54C8314139A4}"/>
              </a:ext>
            </a:extLst>
          </p:cNvPr>
          <p:cNvSpPr txBox="1"/>
          <p:nvPr/>
        </p:nvSpPr>
        <p:spPr>
          <a:xfrm>
            <a:off x="1920722" y="526470"/>
            <a:ext cx="2700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Useful Tips - Links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F6555243-0786-6643-8C78-49CDA709ADBB}"/>
              </a:ext>
            </a:extLst>
          </p:cNvPr>
          <p:cNvGraphicFramePr>
            <a:graphicFrameLocks noGrp="1"/>
          </p:cNvGraphicFramePr>
          <p:nvPr/>
        </p:nvGraphicFramePr>
        <p:xfrm>
          <a:off x="941139" y="1464253"/>
          <a:ext cx="9816634" cy="528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49786">
                  <a:extLst>
                    <a:ext uri="{9D8B030D-6E8A-4147-A177-3AD203B41FA5}">
                      <a16:colId xmlns:a16="http://schemas.microsoft.com/office/drawing/2014/main" val="250650774"/>
                    </a:ext>
                  </a:extLst>
                </a:gridCol>
                <a:gridCol w="2866848">
                  <a:extLst>
                    <a:ext uri="{9D8B030D-6E8A-4147-A177-3AD203B41FA5}">
                      <a16:colId xmlns:a16="http://schemas.microsoft.com/office/drawing/2014/main" val="444594901"/>
                    </a:ext>
                  </a:extLst>
                </a:gridCol>
              </a:tblGrid>
              <a:tr h="952003"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Links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i="0" dirty="0">
                          <a:latin typeface="Helvetica" pitchFamily="2" charset="0"/>
                        </a:rPr>
                        <a:t>Content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22696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https://github.com/USTC-Resource/USTC-Course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5046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https://github.com/ustcwpz/USTC-CS-Courses-Resource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计算机学院课程资源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693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https://github.com/ustctug/ustcthesis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科大论文</a:t>
                      </a:r>
                      <a:r>
                        <a:rPr lang="en-US" altLang="zh-CN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Latex</a:t>
                      </a:r>
                      <a:r>
                        <a:rPr lang="zh-CN" altLang="en-US" sz="2400" b="1" i="0" dirty="0">
                          <a:latin typeface="KaiTi" panose="02010609060101010101" pitchFamily="49" charset="-122"/>
                          <a:ea typeface="KaiTi" panose="02010609060101010101" pitchFamily="49" charset="-122"/>
                        </a:rPr>
                        <a:t>模版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184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  <a:hlinkClick r:id="" action="ppaction://noactio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dirty="0">
                          <a:latin typeface="Helvetica" pitchFamily="2" charset="0"/>
                          <a:hlinkClick r:id="" action="ppaction://noaction"/>
                        </a:rPr>
                        <a:t>https://github.com/JING-TIME/ustc-course</a:t>
                      </a:r>
                      <a:endParaRPr lang="en-US" sz="2000" b="1" i="0" dirty="0">
                        <a:latin typeface="Helvetica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i="0" dirty="0">
                        <a:latin typeface="Helvetica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USTC </a:t>
                      </a:r>
                      <a:r>
                        <a:rPr lang="zh-CN" altLang="en-US" sz="24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KaiTi" panose="02010609060101010101" pitchFamily="49" charset="-122"/>
                          <a:ea typeface="KaiTi" panose="02010609060101010101" pitchFamily="49" charset="-122"/>
                          <a:cs typeface="+mn-cs"/>
                        </a:rPr>
                        <a:t>评课</a:t>
                      </a:r>
                      <a:endParaRPr lang="en-US" sz="2400" b="1" i="0" dirty="0">
                        <a:latin typeface="KaiTi" panose="02010609060101010101" pitchFamily="49" charset="-122"/>
                        <a:ea typeface="KaiTi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93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1970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7F9A9-0750-004B-BF55-60862686A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1460499"/>
            <a:ext cx="3785344" cy="351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52E15-2C8A-B246-9E26-6545CD9E7DD3}"/>
              </a:ext>
            </a:extLst>
          </p:cNvPr>
          <p:cNvSpPr txBox="1"/>
          <p:nvPr/>
        </p:nvSpPr>
        <p:spPr>
          <a:xfrm>
            <a:off x="5307625" y="2834728"/>
            <a:ext cx="33233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Check it out </a:t>
            </a:r>
          </a:p>
        </p:txBody>
      </p:sp>
    </p:spTree>
    <p:extLst>
      <p:ext uri="{BB962C8B-B14F-4D97-AF65-F5344CB8AC3E}">
        <p14:creationId xmlns:p14="http://schemas.microsoft.com/office/powerpoint/2010/main" val="2299342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395CB2-75E9-9D4B-8596-DE6B3E866EF7}"/>
              </a:ext>
            </a:extLst>
          </p:cNvPr>
          <p:cNvSpPr txBox="1"/>
          <p:nvPr/>
        </p:nvSpPr>
        <p:spPr>
          <a:xfrm>
            <a:off x="536028" y="304802"/>
            <a:ext cx="175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建议与意见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5CAD38-76FC-2449-B7E4-50B1095AC7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838575"/>
              </p:ext>
            </p:extLst>
          </p:nvPr>
        </p:nvGraphicFramePr>
        <p:xfrm>
          <a:off x="536028" y="782728"/>
          <a:ext cx="10625961" cy="58177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420">
                  <a:extLst>
                    <a:ext uri="{9D8B030D-6E8A-4147-A177-3AD203B41FA5}">
                      <a16:colId xmlns:a16="http://schemas.microsoft.com/office/drawing/2014/main" val="3238093313"/>
                    </a:ext>
                  </a:extLst>
                </a:gridCol>
                <a:gridCol w="1254948">
                  <a:extLst>
                    <a:ext uri="{9D8B030D-6E8A-4147-A177-3AD203B41FA5}">
                      <a16:colId xmlns:a16="http://schemas.microsoft.com/office/drawing/2014/main" val="3397443848"/>
                    </a:ext>
                  </a:extLst>
                </a:gridCol>
                <a:gridCol w="997421">
                  <a:extLst>
                    <a:ext uri="{9D8B030D-6E8A-4147-A177-3AD203B41FA5}">
                      <a16:colId xmlns:a16="http://schemas.microsoft.com/office/drawing/2014/main" val="408003921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257783326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915255313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437411519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456003192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316685251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3437986698"/>
                    </a:ext>
                  </a:extLst>
                </a:gridCol>
                <a:gridCol w="1062596">
                  <a:extLst>
                    <a:ext uri="{9D8B030D-6E8A-4147-A177-3AD203B41FA5}">
                      <a16:colId xmlns:a16="http://schemas.microsoft.com/office/drawing/2014/main" val="1945623956"/>
                    </a:ext>
                  </a:extLst>
                </a:gridCol>
              </a:tblGrid>
              <a:tr h="1163554">
                <a:tc>
                  <a:txBody>
                    <a:bodyPr/>
                    <a:lstStyle/>
                    <a:p>
                      <a:r>
                        <a:rPr lang="zh-CN" altLang="en-US" dirty="0"/>
                        <a:t>人</a:t>
                      </a:r>
                      <a:r>
                        <a:rPr lang="en-US" altLang="zh-CN" dirty="0"/>
                        <a:t>\</a:t>
                      </a:r>
                      <a:r>
                        <a:rPr lang="zh-CN" altLang="en-US" dirty="0"/>
                        <a:t>建议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21764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7366382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273696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530625"/>
                  </a:ext>
                </a:extLst>
              </a:tr>
              <a:tr h="1163554">
                <a:tc>
                  <a:txBody>
                    <a:bodyPr/>
                    <a:lstStyle/>
                    <a:p>
                      <a:r>
                        <a:rPr lang="en-US" dirty="0"/>
                        <a:t>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77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73202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ACF06-5D3C-EE4A-81D4-B1992544D68D}"/>
              </a:ext>
            </a:extLst>
          </p:cNvPr>
          <p:cNvSpPr txBox="1"/>
          <p:nvPr/>
        </p:nvSpPr>
        <p:spPr>
          <a:xfrm>
            <a:off x="2249214" y="304800"/>
            <a:ext cx="2259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截图、图片、文案及其它资源都可以放</a:t>
            </a:r>
            <a:r>
              <a:rPr lang="zh-CN" altLang="en-US"/>
              <a:t>在这里。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B140E4-F65D-0B4A-AD97-5FF537F73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2" y="1947739"/>
            <a:ext cx="4030935" cy="2808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649DC-16D4-914C-8013-59E1DEC7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91" y="1386534"/>
            <a:ext cx="3554454" cy="29648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C50889-FEEE-E942-AA8F-F177CEB68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540" y="1986193"/>
            <a:ext cx="4123112" cy="25769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6B2081-C35B-ED49-9587-700C7FC87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978" y="2585852"/>
            <a:ext cx="4803595" cy="30022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E4AF117-7AB8-E340-834F-944C64E5C3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367" y="3135062"/>
            <a:ext cx="5157832" cy="3223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B4C582-3255-0041-9FE4-39FEEAA4A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08938" y="3796928"/>
            <a:ext cx="4897715" cy="30610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50024B-2612-8542-9097-31F892E4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37" y="5088807"/>
            <a:ext cx="4897715" cy="30610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9838C80-7A25-604F-8C20-1051045718AA}"/>
              </a:ext>
            </a:extLst>
          </p:cNvPr>
          <p:cNvSpPr txBox="1"/>
          <p:nvPr/>
        </p:nvSpPr>
        <p:spPr>
          <a:xfrm>
            <a:off x="536028" y="134808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简化命令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E0B08F-5D76-8549-8FBF-09BF1D5F8C3C}"/>
              </a:ext>
            </a:extLst>
          </p:cNvPr>
          <p:cNvSpPr txBox="1"/>
          <p:nvPr/>
        </p:nvSpPr>
        <p:spPr>
          <a:xfrm>
            <a:off x="5449124" y="794680"/>
            <a:ext cx="113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Gitee</a:t>
            </a:r>
            <a:r>
              <a:rPr lang="zh-CN" altLang="en-US" dirty="0"/>
              <a:t>的使用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4376D69-04CB-AD44-BC76-FA6ECA2A37CD}"/>
              </a:ext>
            </a:extLst>
          </p:cNvPr>
          <p:cNvSpPr txBox="1"/>
          <p:nvPr/>
        </p:nvSpPr>
        <p:spPr>
          <a:xfrm>
            <a:off x="10362220" y="748513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推荐资源</a:t>
            </a:r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D9708A8-93D3-6845-B31B-AFD359CFD9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8936" y="5231644"/>
            <a:ext cx="3758486" cy="31350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BBF983B-5E73-F94D-B3DA-82BD77EE9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3573" y="1306940"/>
            <a:ext cx="4011800" cy="250737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31B68F-69FE-E042-B29F-9859E6B986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45258" y="1571993"/>
            <a:ext cx="4168962" cy="267153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1E8A172-C407-0140-9088-490E5246B84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390320" y="1702527"/>
            <a:ext cx="1611384" cy="283894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C3105C4-8197-674C-9CD7-853B3C1D11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54027" y="2467012"/>
            <a:ext cx="4398843" cy="274927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B047B44-C53D-7343-A3F2-59C7E5205B5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65528" y="2313605"/>
            <a:ext cx="3141579" cy="486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9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0729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8743A-EC9A-2F42-9788-7D31D2B8B527}"/>
              </a:ext>
            </a:extLst>
          </p:cNvPr>
          <p:cNvSpPr txBox="1"/>
          <p:nvPr/>
        </p:nvSpPr>
        <p:spPr>
          <a:xfrm>
            <a:off x="536028" y="304800"/>
            <a:ext cx="1135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资源页</a:t>
            </a:r>
            <a:r>
              <a:rPr lang="en-US" altLang="zh-CN" dirty="0"/>
              <a:t>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8526AFD-7B27-074C-86A5-C91EDC826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64" y="1625600"/>
            <a:ext cx="3206729" cy="32497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7A22629-7F1E-6A49-9990-8AA396F6BE15}"/>
              </a:ext>
            </a:extLst>
          </p:cNvPr>
          <p:cNvSpPr txBox="1"/>
          <p:nvPr/>
        </p:nvSpPr>
        <p:spPr>
          <a:xfrm>
            <a:off x="3493339" y="2865736"/>
            <a:ext cx="84385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Intro to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1297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3EB34-196C-3644-8F31-E9000295FCE9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447A8-7EB9-A943-ABE7-AAEDD56D2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8" y="2488557"/>
            <a:ext cx="5512599" cy="35997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82AB1-7792-3B4C-B157-CE1822BCE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856" y="2488557"/>
            <a:ext cx="4615952" cy="35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29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DEBE9F-3F14-C74F-8C4C-9C81C7AF49F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AB79F2-0C84-F744-BB7B-E9A0A96CB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56352"/>
            <a:ext cx="5552472" cy="37016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A132CE-9BB7-D04D-A872-831AF2E3B95E}"/>
              </a:ext>
            </a:extLst>
          </p:cNvPr>
          <p:cNvSpPr txBox="1"/>
          <p:nvPr/>
        </p:nvSpPr>
        <p:spPr>
          <a:xfrm>
            <a:off x="1643605" y="2129741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itchFamily="2" charset="0"/>
              </a:rPr>
              <a:t>Code Sharing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AA16E-B05E-E445-87F4-15A4C674E8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80" r="1789" b="69433"/>
          <a:stretch/>
        </p:blipFill>
        <p:spPr>
          <a:xfrm>
            <a:off x="6657796" y="65381"/>
            <a:ext cx="5534204" cy="6792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A4724-7EAB-AE4A-844E-0249A15CD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163" y="-4844661"/>
            <a:ext cx="5453522" cy="234053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571A5A-C596-8143-A0AC-F9B192AD9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98" y="2360573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84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5653CF-CC02-234E-BE92-C1D4315192DD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6C9BFE-7622-334C-B309-26FA7086A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1" y="2968313"/>
            <a:ext cx="1925236" cy="19252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C613CE-676F-724C-BA85-6B3520139C75}"/>
              </a:ext>
            </a:extLst>
          </p:cNvPr>
          <p:cNvSpPr txBox="1"/>
          <p:nvPr/>
        </p:nvSpPr>
        <p:spPr>
          <a:xfrm>
            <a:off x="2192918" y="2338442"/>
            <a:ext cx="45282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DVCS</a:t>
            </a:r>
          </a:p>
          <a:p>
            <a:pPr algn="ctr"/>
            <a:r>
              <a:rPr lang="en-US" sz="2400" dirty="0"/>
              <a:t>Distributed</a:t>
            </a:r>
            <a:r>
              <a:rPr lang="zh-CN" altLang="en-US" sz="2400" dirty="0"/>
              <a:t> </a:t>
            </a:r>
            <a:r>
              <a:rPr lang="en-US" altLang="zh-CN" sz="2400" dirty="0"/>
              <a:t>Version</a:t>
            </a:r>
            <a:r>
              <a:rPr lang="zh-CN" altLang="en-US" sz="2400" dirty="0"/>
              <a:t> </a:t>
            </a:r>
            <a:r>
              <a:rPr lang="en-US" altLang="zh-CN" sz="2400" dirty="0"/>
              <a:t>Control</a:t>
            </a:r>
            <a:r>
              <a:rPr lang="zh-CN" altLang="en-US" sz="2400" dirty="0"/>
              <a:t> </a:t>
            </a:r>
            <a:r>
              <a:rPr lang="en-US" altLang="zh-CN" sz="2400" dirty="0"/>
              <a:t>System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28CDC8-7428-B24E-AC4A-191E7E42F766}"/>
              </a:ext>
            </a:extLst>
          </p:cNvPr>
          <p:cNvSpPr txBox="1"/>
          <p:nvPr/>
        </p:nvSpPr>
        <p:spPr>
          <a:xfrm>
            <a:off x="3039816" y="4431884"/>
            <a:ext cx="28344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Record Modifications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D90723-6A84-B949-8F89-382D6A062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2534439"/>
            <a:ext cx="1270000" cy="1270000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8D56-D3AD-D94B-ABFE-C00CA323F06E}"/>
              </a:ext>
            </a:extLst>
          </p:cNvPr>
          <p:cNvSpPr/>
          <p:nvPr/>
        </p:nvSpPr>
        <p:spPr>
          <a:xfrm>
            <a:off x="7361894" y="1241808"/>
            <a:ext cx="3116815" cy="821883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Documentation Control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9243721-42CF-704A-89D2-DB8C08A146B9}"/>
              </a:ext>
            </a:extLst>
          </p:cNvPr>
          <p:cNvCxnSpPr>
            <a:stCxn id="12" idx="2"/>
          </p:cNvCxnSpPr>
          <p:nvPr/>
        </p:nvCxnSpPr>
        <p:spPr>
          <a:xfrm flipH="1">
            <a:off x="8920301" y="2063691"/>
            <a:ext cx="1" cy="4352099"/>
          </a:xfrm>
          <a:prstGeom prst="straightConnector1">
            <a:avLst/>
          </a:prstGeom>
          <a:ln w="203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AEECE93-814C-C845-A3A2-26B5363B01C3}"/>
              </a:ext>
            </a:extLst>
          </p:cNvPr>
          <p:cNvCxnSpPr/>
          <p:nvPr/>
        </p:nvCxnSpPr>
        <p:spPr>
          <a:xfrm>
            <a:off x="8920301" y="3169439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35752A-1024-1C4A-83DA-2598F985DAF4}"/>
              </a:ext>
            </a:extLst>
          </p:cNvPr>
          <p:cNvCxnSpPr/>
          <p:nvPr/>
        </p:nvCxnSpPr>
        <p:spPr>
          <a:xfrm>
            <a:off x="8920301" y="4662716"/>
            <a:ext cx="719528" cy="0"/>
          </a:xfrm>
          <a:prstGeom prst="line">
            <a:avLst/>
          </a:prstGeom>
          <a:ln w="101600"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E0738F0-EBA0-C749-A5DA-D9A9EC2C0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757" y="4027716"/>
            <a:ext cx="1270000" cy="1270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6DE6B02-FA31-6545-8C85-2548D9A759EA}"/>
              </a:ext>
            </a:extLst>
          </p:cNvPr>
          <p:cNvSpPr txBox="1"/>
          <p:nvPr/>
        </p:nvSpPr>
        <p:spPr>
          <a:xfrm>
            <a:off x="7929839" y="2938606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05C8204-13B7-534A-BD60-806DAB4458F7}"/>
              </a:ext>
            </a:extLst>
          </p:cNvPr>
          <p:cNvSpPr txBox="1"/>
          <p:nvPr/>
        </p:nvSpPr>
        <p:spPr>
          <a:xfrm>
            <a:off x="7929839" y="4431884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8B25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589020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8" y="166254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A62CEB-8942-D146-884B-2197BDAD22C5}"/>
              </a:ext>
            </a:extLst>
          </p:cNvPr>
          <p:cNvSpPr/>
          <p:nvPr/>
        </p:nvSpPr>
        <p:spPr>
          <a:xfrm>
            <a:off x="1290052" y="526470"/>
            <a:ext cx="3518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Intro – Community Culture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73BEC-94D2-5149-9C71-71CD47167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8569"/>
            <a:ext cx="4047654" cy="40476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DAED7-0936-8D41-ACB5-5DF72FE3F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3706" y="2583933"/>
            <a:ext cx="7086600" cy="698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DEE631-5F10-4449-A1BE-80EEC22F6D02}"/>
              </a:ext>
            </a:extLst>
          </p:cNvPr>
          <p:cNvSpPr txBox="1"/>
          <p:nvPr/>
        </p:nvSpPr>
        <p:spPr>
          <a:xfrm>
            <a:off x="5612986" y="1731454"/>
            <a:ext cx="4308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Code Man</a:t>
            </a:r>
            <a:r>
              <a:rPr lang="en-US" altLang="zh-CN" sz="2800" dirty="0"/>
              <a:t>agement Platform</a:t>
            </a:r>
            <a:endParaRPr lang="en-US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C0A687-D4B8-584F-A049-B744FBDAB2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706" y="3417731"/>
            <a:ext cx="74422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505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2B66B-C7D6-DD42-8219-C57277D7D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85" y="1696358"/>
            <a:ext cx="3120571" cy="321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03A9B0-F2CC-E340-AF7D-D23565496894}"/>
              </a:ext>
            </a:extLst>
          </p:cNvPr>
          <p:cNvSpPr txBox="1"/>
          <p:nvPr/>
        </p:nvSpPr>
        <p:spPr>
          <a:xfrm>
            <a:off x="3918856" y="2920681"/>
            <a:ext cx="6680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Helvetica" pitchFamily="2" charset="0"/>
              </a:rPr>
              <a:t>Basic Use of Git &amp; GitHub</a:t>
            </a:r>
          </a:p>
        </p:txBody>
      </p:sp>
    </p:spTree>
    <p:extLst>
      <p:ext uri="{BB962C8B-B14F-4D97-AF65-F5344CB8AC3E}">
        <p14:creationId xmlns:p14="http://schemas.microsoft.com/office/powerpoint/2010/main" val="3325970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3D3714-1FBB-8346-9FEE-4375A8B5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" y="160022"/>
            <a:ext cx="1182099" cy="118209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0B991-0E5C-E148-87B1-EBE268AE6891}"/>
              </a:ext>
            </a:extLst>
          </p:cNvPr>
          <p:cNvSpPr/>
          <p:nvPr/>
        </p:nvSpPr>
        <p:spPr>
          <a:xfrm>
            <a:off x="941139" y="1077962"/>
            <a:ext cx="3667649" cy="270391"/>
          </a:xfrm>
          <a:prstGeom prst="roundRect">
            <a:avLst/>
          </a:prstGeom>
          <a:solidFill>
            <a:srgbClr val="3E76C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4430A0-D8F3-E841-98AA-67792C28A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533" y="980003"/>
            <a:ext cx="1790148" cy="179014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C61F9DF-1D31-CA40-95CE-A1964AB4270B}"/>
              </a:ext>
            </a:extLst>
          </p:cNvPr>
          <p:cNvSpPr/>
          <p:nvPr/>
        </p:nvSpPr>
        <p:spPr>
          <a:xfrm>
            <a:off x="1387782" y="518338"/>
            <a:ext cx="28825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Basic Use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 err="1"/>
              <a:t>Xiaoming</a:t>
            </a:r>
            <a:r>
              <a:rPr lang="en-US" sz="2400" dirty="0"/>
              <a:t>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9D06DBE-9E93-4045-AB39-B8DFCA53B922}"/>
              </a:ext>
            </a:extLst>
          </p:cNvPr>
          <p:cNvSpPr/>
          <p:nvPr/>
        </p:nvSpPr>
        <p:spPr>
          <a:xfrm>
            <a:off x="794264" y="3101021"/>
            <a:ext cx="5807765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user.name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zh-CN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27303C3-9E78-0C40-A387-48549D1676E8}"/>
              </a:ext>
            </a:extLst>
          </p:cNvPr>
          <p:cNvSpPr/>
          <p:nvPr/>
        </p:nvSpPr>
        <p:spPr>
          <a:xfrm>
            <a:off x="794264" y="3996180"/>
            <a:ext cx="8352794" cy="511517"/>
          </a:xfrm>
          <a:prstGeom prst="roundRect">
            <a:avLst/>
          </a:prstGeom>
          <a:solidFill>
            <a:srgbClr val="FF94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git config --global 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user.email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 '</a:t>
            </a:r>
            <a:r>
              <a:rPr lang="en-US" altLang="zh-CN" kern="0" dirty="0" err="1">
                <a:latin typeface="Lucida Console" panose="020B0609040504020204" pitchFamily="49" charset="0"/>
                <a:cs typeface="Lucida Console" panose="020B0609040504020204" pitchFamily="49" charset="0"/>
              </a:rPr>
              <a:t>xiaoming@mail.ustc.edu.cn</a:t>
            </a:r>
            <a:r>
              <a:rPr lang="en-US" altLang="zh-CN" kern="0" dirty="0">
                <a:latin typeface="Lucida Console" panose="020B0609040504020204" pitchFamily="49" charset="0"/>
                <a:cs typeface="Lucida Console" panose="020B0609040504020204" pitchFamily="49" charset="0"/>
              </a:rPr>
              <a:t>'</a:t>
            </a:r>
            <a:endParaRPr lang="zh-CN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F70FA1-E162-5C48-B9CE-5CFABA4580E7}"/>
              </a:ext>
            </a:extLst>
          </p:cNvPr>
          <p:cNvSpPr txBox="1"/>
          <p:nvPr/>
        </p:nvSpPr>
        <p:spPr>
          <a:xfrm>
            <a:off x="5452401" y="980003"/>
            <a:ext cx="247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Account Setting</a:t>
            </a:r>
          </a:p>
        </p:txBody>
      </p:sp>
    </p:spTree>
    <p:extLst>
      <p:ext uri="{BB962C8B-B14F-4D97-AF65-F5344CB8AC3E}">
        <p14:creationId xmlns:p14="http://schemas.microsoft.com/office/powerpoint/2010/main" val="3365559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386</Words>
  <Application>Microsoft Office PowerPoint</Application>
  <PresentationFormat>宽屏</PresentationFormat>
  <Paragraphs>112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KaiTi</vt:lpstr>
      <vt:lpstr>等线</vt:lpstr>
      <vt:lpstr>Arial</vt:lpstr>
      <vt:lpstr>Calibri</vt:lpstr>
      <vt:lpstr>Calibri Light</vt:lpstr>
      <vt:lpstr>Helvetica</vt:lpstr>
      <vt:lpstr>Lucida Console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李 力</cp:lastModifiedBy>
  <cp:revision>21</cp:revision>
  <dcterms:created xsi:type="dcterms:W3CDTF">2020-05-27T14:00:08Z</dcterms:created>
  <dcterms:modified xsi:type="dcterms:W3CDTF">2020-06-11T07:12:04Z</dcterms:modified>
</cp:coreProperties>
</file>